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handoutMasterIdLst>
    <p:handoutMasterId r:id="rId22"/>
  </p:handoutMasterIdLst>
  <p:sldIdLst>
    <p:sldId id="281" r:id="rId5"/>
    <p:sldId id="284" r:id="rId6"/>
    <p:sldId id="280" r:id="rId7"/>
    <p:sldId id="278" r:id="rId8"/>
    <p:sldId id="261" r:id="rId9"/>
    <p:sldId id="273" r:id="rId10"/>
    <p:sldId id="279" r:id="rId11"/>
    <p:sldId id="265" r:id="rId12"/>
    <p:sldId id="277" r:id="rId13"/>
    <p:sldId id="295" r:id="rId14"/>
    <p:sldId id="268" r:id="rId15"/>
    <p:sldId id="266" r:id="rId16"/>
    <p:sldId id="292" r:id="rId17"/>
    <p:sldId id="293" r:id="rId18"/>
    <p:sldId id="294" r:id="rId19"/>
    <p:sldId id="28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3" autoAdjust="0"/>
    <p:restoredTop sz="94876" autoAdjust="0"/>
  </p:normalViewPr>
  <p:slideViewPr>
    <p:cSldViewPr snapToGrid="0">
      <p:cViewPr varScale="1">
        <p:scale>
          <a:sx n="105" d="100"/>
          <a:sy n="105" d="100"/>
        </p:scale>
        <p:origin x="880" y="192"/>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4/25/24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jpeg>
</file>

<file path=ppt/media/image11.jpeg>
</file>

<file path=ppt/media/image12.jpeg>
</file>

<file path=ppt/media/image13.jpeg>
</file>

<file path=ppt/media/image14.jpeg>
</file>

<file path=ppt/media/image15.png>
</file>

<file path=ppt/media/image2.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4/25/24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646033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4/25/24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4/25/24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4/25/24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4/25/24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4/25/24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4/25/24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4.wdp"/></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6.jpeg"/><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870641" y="488886"/>
            <a:ext cx="10450717" cy="2788467"/>
          </a:xfrm>
        </p:spPr>
        <p:txBody>
          <a:bodyPr/>
          <a:lstStyle/>
          <a:p>
            <a:r>
              <a:rPr lang="en-US" dirty="0"/>
              <a:t>Generative AI-Powered Customer Service Chatbot</a:t>
            </a:r>
          </a:p>
        </p:txBody>
      </p:sp>
      <p:sp>
        <p:nvSpPr>
          <p:cNvPr id="2" name="TextBox 1">
            <a:extLst>
              <a:ext uri="{FF2B5EF4-FFF2-40B4-BE49-F238E27FC236}">
                <a16:creationId xmlns:a16="http://schemas.microsoft.com/office/drawing/2014/main" id="{BCEBBD41-4620-EDC6-3508-42BB2A67E03F}"/>
              </a:ext>
            </a:extLst>
          </p:cNvPr>
          <p:cNvSpPr txBox="1"/>
          <p:nvPr/>
        </p:nvSpPr>
        <p:spPr>
          <a:xfrm>
            <a:off x="2270910" y="3580648"/>
            <a:ext cx="7650178" cy="1815882"/>
          </a:xfrm>
          <a:prstGeom prst="rect">
            <a:avLst/>
          </a:prstGeom>
          <a:noFill/>
        </p:spPr>
        <p:txBody>
          <a:bodyPr wrap="square" rtlCol="0">
            <a:spAutoFit/>
          </a:bodyPr>
          <a:lstStyle/>
          <a:p>
            <a:pPr marL="0" marR="0" algn="ctr">
              <a:spcBef>
                <a:spcPts val="0"/>
              </a:spcBef>
              <a:spcAft>
                <a:spcPts val="0"/>
              </a:spcAft>
              <a:tabLst>
                <a:tab pos="2971800" algn="ctr"/>
                <a:tab pos="5943600" algn="r"/>
              </a:tabLst>
            </a:pPr>
            <a:r>
              <a:rPr lang="en-US" sz="2800" kern="100" dirty="0">
                <a:solidFill>
                  <a:schemeClr val="bg1"/>
                </a:solidFill>
                <a:effectLst/>
                <a:latin typeface="Times New Roman" panose="02020603050405020304" pitchFamily="18" charset="0"/>
                <a:ea typeface="Yu Gothic" panose="020B0400000000000000" pitchFamily="34" charset="-128"/>
              </a:rPr>
              <a:t>Joshua Bradley</a:t>
            </a:r>
          </a:p>
          <a:p>
            <a:pPr marL="0" marR="0" algn="ctr">
              <a:spcBef>
                <a:spcPts val="0"/>
              </a:spcBef>
              <a:spcAft>
                <a:spcPts val="0"/>
              </a:spcAft>
              <a:tabLst>
                <a:tab pos="2971800" algn="ctr"/>
                <a:tab pos="5943600" algn="r"/>
              </a:tabLst>
            </a:pPr>
            <a:r>
              <a:rPr lang="en-US" sz="2800" kern="100" dirty="0">
                <a:solidFill>
                  <a:schemeClr val="bg1"/>
                </a:solidFill>
                <a:effectLst/>
                <a:latin typeface="Times New Roman" panose="02020603050405020304" pitchFamily="18" charset="0"/>
                <a:ea typeface="Yu Gothic" panose="020B0400000000000000" pitchFamily="34" charset="-128"/>
              </a:rPr>
              <a:t>The Pennsylvania State University</a:t>
            </a:r>
          </a:p>
          <a:p>
            <a:pPr marL="0" marR="0" algn="ctr">
              <a:spcBef>
                <a:spcPts val="0"/>
              </a:spcBef>
              <a:spcAft>
                <a:spcPts val="0"/>
              </a:spcAft>
              <a:tabLst>
                <a:tab pos="2971800" algn="ctr"/>
                <a:tab pos="5943600" algn="r"/>
              </a:tabLst>
            </a:pPr>
            <a:r>
              <a:rPr lang="en-US" sz="2800" kern="100" dirty="0">
                <a:solidFill>
                  <a:schemeClr val="bg1"/>
                </a:solidFill>
                <a:effectLst/>
                <a:latin typeface="Times New Roman" panose="02020603050405020304" pitchFamily="18" charset="0"/>
                <a:ea typeface="Yu Gothic" panose="020B0400000000000000" pitchFamily="34" charset="-128"/>
              </a:rPr>
              <a:t>Software System Design 837</a:t>
            </a:r>
          </a:p>
          <a:p>
            <a:pPr marL="0" marR="0" algn="ctr">
              <a:spcBef>
                <a:spcPts val="0"/>
              </a:spcBef>
              <a:spcAft>
                <a:spcPts val="0"/>
              </a:spcAft>
              <a:tabLst>
                <a:tab pos="2971800" algn="ctr"/>
                <a:tab pos="5943600" algn="r"/>
              </a:tabLst>
            </a:pPr>
            <a:r>
              <a:rPr lang="en-US" sz="2800" kern="100" dirty="0">
                <a:solidFill>
                  <a:schemeClr val="bg1"/>
                </a:solidFill>
                <a:effectLst/>
                <a:latin typeface="Times New Roman" panose="02020603050405020304" pitchFamily="18" charset="0"/>
                <a:ea typeface="Yu Gothic" panose="020B0400000000000000" pitchFamily="34" charset="-128"/>
              </a:rPr>
              <a:t>Professor Nalubandhu</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0" y="114600"/>
            <a:ext cx="6172200" cy="1387175"/>
          </a:xfrm>
          <a:noFill/>
        </p:spPr>
        <p:txBody>
          <a:bodyPr anchor="b"/>
          <a:lstStyle/>
          <a:p>
            <a:r>
              <a:rPr lang="en-US" dirty="0"/>
              <a:t>Other </a:t>
            </a:r>
            <a:r>
              <a:rPr lang="en-US"/>
              <a:t>Design Patterns &amp; </a:t>
            </a:r>
            <a:r>
              <a:rPr lang="en-US" dirty="0"/>
              <a:t>architecture used in the ai chatbot design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662546"/>
            <a:ext cx="4894006" cy="4285672"/>
          </a:xfrm>
          <a:noFill/>
        </p:spPr>
        <p:txBody>
          <a:bodyPr vert="horz" lIns="91440" tIns="45720" rIns="91440" bIns="45720" rtlCol="0" anchor="t">
            <a:normAutofit lnSpcReduction="10000"/>
          </a:bodyPr>
          <a:lstStyle/>
          <a:p>
            <a:pPr marL="342900" indent="-342900">
              <a:buFont typeface="+mj-lt"/>
              <a:buAutoNum type="arabicPeriod"/>
            </a:pPr>
            <a:r>
              <a:rPr lang="en-US" dirty="0"/>
              <a:t>KISS Design Principle was considered for this design. We want a simplistic design that is easy to understand and modify for future use.</a:t>
            </a:r>
          </a:p>
          <a:p>
            <a:pPr marL="342900" indent="-342900">
              <a:buFont typeface="+mj-lt"/>
              <a:buAutoNum type="arabicPeriod"/>
            </a:pPr>
            <a:r>
              <a:rPr lang="en-US" dirty="0"/>
              <a:t>YAGNI Design Principle was implemented in this design. We do not need to overcomplicate the design by adding additional features that may or may not be used. We only need the chatbot to conversate/translate with the customers/staff, escalate to staff, report feedback, and be reconfigured based on that feedback. </a:t>
            </a:r>
          </a:p>
          <a:p>
            <a:pPr marL="342900" indent="-342900">
              <a:buFont typeface="+mj-lt"/>
              <a:buAutoNum type="arabicPeriod"/>
            </a:pPr>
            <a:r>
              <a:rPr lang="en-US"/>
              <a:t>The Monolith </a:t>
            </a:r>
            <a:r>
              <a:rPr lang="en-US" dirty="0"/>
              <a:t>Architecture was used to design the AI chatbot. The Monolithic design is best since we are looking for a simpler design. Monolith architecture has a good balance of fast deployment, simplicity and easier to manage and maintain.</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38128377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Interaction Sequence Diagram</a:t>
            </a:r>
          </a:p>
        </p:txBody>
      </p:sp>
      <p:pic>
        <p:nvPicPr>
          <p:cNvPr id="4" name="Picture 3" descr="A white paper with black lines&#10;&#10;Description automatically generated">
            <a:extLst>
              <a:ext uri="{FF2B5EF4-FFF2-40B4-BE49-F238E27FC236}">
                <a16:creationId xmlns:a16="http://schemas.microsoft.com/office/drawing/2014/main" id="{07D5994B-B3BB-B794-6035-ACB4D502F4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74448"/>
            <a:ext cx="12192000" cy="5291358"/>
          </a:xfrm>
          <a:prstGeom prst="rect">
            <a:avLst/>
          </a:prstGeom>
        </p:spPr>
      </p:pic>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199" y="173392"/>
            <a:ext cx="10515600" cy="588857"/>
          </a:xfrm>
          <a:noFill/>
        </p:spPr>
        <p:txBody>
          <a:bodyPr anchor="ctr"/>
          <a:lstStyle/>
          <a:p>
            <a:r>
              <a:rPr lang="en-US" dirty="0"/>
              <a:t>State diagram</a:t>
            </a:r>
          </a:p>
        </p:txBody>
      </p:sp>
      <p:pic>
        <p:nvPicPr>
          <p:cNvPr id="9" name="Content Placeholder 8" descr="A diagram of a company&#10;&#10;Description automatically generated">
            <a:extLst>
              <a:ext uri="{FF2B5EF4-FFF2-40B4-BE49-F238E27FC236}">
                <a16:creationId xmlns:a16="http://schemas.microsoft.com/office/drawing/2014/main" id="{EE9C7260-77A9-0F95-B740-FB313610DA13}"/>
              </a:ext>
            </a:extLst>
          </p:cNvPr>
          <p:cNvPicPr>
            <a:picLocks noGrp="1" noChangeAspect="1"/>
          </p:cNvPicPr>
          <p:nvPr>
            <p:ph sz="quarter" idx="15"/>
          </p:nvPr>
        </p:nvPicPr>
        <p:blipFill>
          <a:blip r:embed="rId3">
            <a:extLst>
              <a:ext uri="{28A0092B-C50C-407E-A947-70E740481C1C}">
                <a14:useLocalDpi xmlns:a14="http://schemas.microsoft.com/office/drawing/2010/main" val="0"/>
              </a:ext>
            </a:extLst>
          </a:blip>
          <a:stretch>
            <a:fillRect/>
          </a:stretch>
        </p:blipFill>
        <p:spPr>
          <a:xfrm>
            <a:off x="2139540" y="685521"/>
            <a:ext cx="8610501" cy="5695171"/>
          </a:xfrm>
          <a:noFill/>
        </p:spPr>
      </p:pic>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94653"/>
            <a:ext cx="10515600" cy="662782"/>
          </a:xfrm>
          <a:noFill/>
        </p:spPr>
        <p:txBody>
          <a:bodyPr anchor="ctr"/>
          <a:lstStyle/>
          <a:p>
            <a:r>
              <a:rPr lang="en-US" dirty="0" err="1"/>
              <a:t>Swimlanes</a:t>
            </a:r>
            <a:r>
              <a:rPr lang="en-US" dirty="0"/>
              <a:t> diagram</a:t>
            </a:r>
          </a:p>
        </p:txBody>
      </p:sp>
      <p:pic>
        <p:nvPicPr>
          <p:cNvPr id="4" name="Picture 3" descr="A diagram of a software flowchart&#10;&#10;Description automatically generated">
            <a:extLst>
              <a:ext uri="{FF2B5EF4-FFF2-40B4-BE49-F238E27FC236}">
                <a16:creationId xmlns:a16="http://schemas.microsoft.com/office/drawing/2014/main" id="{75E29997-97E0-EEB9-8F3F-335F23E85D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6064" y="757435"/>
            <a:ext cx="8119872" cy="5943600"/>
          </a:xfrm>
          <a:prstGeom prst="rect">
            <a:avLst/>
          </a:prstGeom>
        </p:spPr>
      </p:pic>
    </p:spTree>
    <p:extLst>
      <p:ext uri="{BB962C8B-B14F-4D97-AF65-F5344CB8AC3E}">
        <p14:creationId xmlns:p14="http://schemas.microsoft.com/office/powerpoint/2010/main" val="4233691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9E2B5-A7EC-CCB5-E489-26C496C7447B}"/>
              </a:ext>
            </a:extLst>
          </p:cNvPr>
          <p:cNvSpPr>
            <a:spLocks noGrp="1"/>
          </p:cNvSpPr>
          <p:nvPr>
            <p:ph type="title"/>
          </p:nvPr>
        </p:nvSpPr>
        <p:spPr>
          <a:xfrm>
            <a:off x="838200" y="234682"/>
            <a:ext cx="10515600" cy="628506"/>
          </a:xfrm>
        </p:spPr>
        <p:txBody>
          <a:bodyPr/>
          <a:lstStyle/>
          <a:p>
            <a:r>
              <a:rPr lang="en-US" dirty="0"/>
              <a:t>Component diagram</a:t>
            </a:r>
          </a:p>
        </p:txBody>
      </p:sp>
      <p:pic>
        <p:nvPicPr>
          <p:cNvPr id="5" name="Picture 4" descr="A diagram of a computer&#10;&#10;Description automatically generated with medium confidence">
            <a:extLst>
              <a:ext uri="{FF2B5EF4-FFF2-40B4-BE49-F238E27FC236}">
                <a16:creationId xmlns:a16="http://schemas.microsoft.com/office/drawing/2014/main" id="{03CC0A4C-8775-8B86-098C-04FC28121A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62427"/>
            <a:ext cx="12192000" cy="5133146"/>
          </a:xfrm>
          <a:prstGeom prst="rect">
            <a:avLst/>
          </a:prstGeom>
        </p:spPr>
      </p:pic>
    </p:spTree>
    <p:extLst>
      <p:ext uri="{BB962C8B-B14F-4D97-AF65-F5344CB8AC3E}">
        <p14:creationId xmlns:p14="http://schemas.microsoft.com/office/powerpoint/2010/main" val="35358873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8C579-95FC-58CE-A3AE-2481E3A1328F}"/>
              </a:ext>
            </a:extLst>
          </p:cNvPr>
          <p:cNvSpPr>
            <a:spLocks noGrp="1"/>
          </p:cNvSpPr>
          <p:nvPr>
            <p:ph type="title"/>
          </p:nvPr>
        </p:nvSpPr>
        <p:spPr/>
        <p:txBody>
          <a:bodyPr/>
          <a:lstStyle/>
          <a:p>
            <a:r>
              <a:rPr lang="en-US" dirty="0"/>
              <a:t>Cloud deployment diagram</a:t>
            </a:r>
          </a:p>
        </p:txBody>
      </p:sp>
      <p:pic>
        <p:nvPicPr>
          <p:cNvPr id="5" name="Picture 4" descr="A white box with blue and green squares&#10;&#10;Description automatically generated">
            <a:extLst>
              <a:ext uri="{FF2B5EF4-FFF2-40B4-BE49-F238E27FC236}">
                <a16:creationId xmlns:a16="http://schemas.microsoft.com/office/drawing/2014/main" id="{0FBB0E9D-B2C3-D69A-8B17-86FAA811A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72383"/>
            <a:ext cx="12192000" cy="4126397"/>
          </a:xfrm>
          <a:prstGeom prst="rect">
            <a:avLst/>
          </a:prstGeom>
        </p:spPr>
      </p:pic>
    </p:spTree>
    <p:extLst>
      <p:ext uri="{BB962C8B-B14F-4D97-AF65-F5344CB8AC3E}">
        <p14:creationId xmlns:p14="http://schemas.microsoft.com/office/powerpoint/2010/main" val="612750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6" y="901089"/>
            <a:ext cx="9467127" cy="2527911"/>
          </a:xfrm>
        </p:spPr>
        <p:txBody>
          <a:bodyPr/>
          <a:lstStyle/>
          <a:p>
            <a:r>
              <a:rPr lang="en-US" dirty="0"/>
              <a:t>THANK YOU</a:t>
            </a:r>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Problem Statement:</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5923879" y="2860895"/>
            <a:ext cx="6115049" cy="2326740"/>
          </a:xfrm>
          <a:noFill/>
        </p:spPr>
        <p:txBody>
          <a:bodyPr anchor="t">
            <a:normAutofit/>
          </a:bodyPr>
          <a:lstStyle/>
          <a:p>
            <a:pPr marL="0" marR="0">
              <a:lnSpc>
                <a:spcPct val="200000"/>
              </a:lnSpc>
              <a:spcBef>
                <a:spcPts val="0"/>
              </a:spcBef>
              <a:spcAft>
                <a:spcPts val="800"/>
              </a:spcAft>
              <a:tabLst>
                <a:tab pos="457200" algn="l"/>
              </a:tabLst>
            </a:pPr>
            <a:r>
              <a:rPr lang="en-US" sz="1800" kern="100" dirty="0">
                <a:solidFill>
                  <a:srgbClr val="000000"/>
                </a:solidFill>
                <a:effectLst/>
                <a:highlight>
                  <a:srgbClr val="FFFFFF"/>
                </a:highlight>
                <a:latin typeface="Times New Roman" panose="02020603050405020304" pitchFamily="18" charset="0"/>
                <a:ea typeface="Yu Gothic" panose="020B0400000000000000" pitchFamily="34" charset="-128"/>
              </a:rPr>
              <a:t>Create a chatbot powered by ChatGPT 4.0 and incorporate it in our website to help customers.</a:t>
            </a:r>
            <a:endParaRPr lang="en-US" sz="1800" kern="100" dirty="0">
              <a:solidFill>
                <a:srgbClr val="222222"/>
              </a:solidFill>
              <a:effectLst/>
              <a:highlight>
                <a:srgbClr val="FFFFFF"/>
              </a:highlight>
              <a:latin typeface="Times New Roman" panose="02020603050405020304" pitchFamily="18" charset="0"/>
              <a:ea typeface="Yu Gothic" panose="020B0400000000000000" pitchFamily="34" charset="-128"/>
            </a:endParaRP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THE POWER OF artificial intelligence</a:t>
            </a:r>
          </a:p>
        </p:txBody>
      </p:sp>
    </p:spTree>
    <p:extLst>
      <p:ext uri="{BB962C8B-B14F-4D97-AF65-F5344CB8AC3E}">
        <p14:creationId xmlns:p14="http://schemas.microsoft.com/office/powerpoint/2010/main" val="467869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2712720"/>
            <a:ext cx="5066250" cy="949960"/>
          </a:xfrm>
          <a:noFill/>
        </p:spPr>
        <p:txBody>
          <a:bodyPr>
            <a:noAutofit/>
          </a:bodyPr>
          <a:lstStyle/>
          <a:p>
            <a:r>
              <a:rPr lang="en-US" dirty="0"/>
              <a:t>Discovering stakeholder’s needs</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235132"/>
            <a:ext cx="5066250" cy="690880"/>
          </a:xfrm>
        </p:spPr>
        <p:txBody>
          <a:bodyPr/>
          <a:lstStyle/>
          <a:p>
            <a:r>
              <a:rPr lang="en-US" dirty="0"/>
              <a:t>CONFIDENCE-BUILDING Use Cases</a:t>
            </a:r>
          </a:p>
        </p:txBody>
      </p:sp>
    </p:spTree>
    <p:extLst>
      <p:ext uri="{BB962C8B-B14F-4D97-AF65-F5344CB8AC3E}">
        <p14:creationId xmlns:p14="http://schemas.microsoft.com/office/powerpoint/2010/main" val="3930438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047541" y="398352"/>
            <a:ext cx="6631419" cy="945427"/>
          </a:xfrm>
          <a:noFill/>
        </p:spPr>
        <p:txBody>
          <a:bodyPr anchor="ctr"/>
          <a:lstStyle/>
          <a:p>
            <a:pPr algn="ctr"/>
            <a:r>
              <a:rPr lang="en-US" dirty="0"/>
              <a:t>Ai chatbot use cases</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pic>
        <p:nvPicPr>
          <p:cNvPr id="5" name="Content Placeholder 4" descr="A diagram of a diagram&#10;&#10;Description automatically generated">
            <a:extLst>
              <a:ext uri="{FF2B5EF4-FFF2-40B4-BE49-F238E27FC236}">
                <a16:creationId xmlns:a16="http://schemas.microsoft.com/office/drawing/2014/main" id="{40A0B0D3-5C09-C6DE-58A8-BF588A67E948}"/>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4479095" y="1484767"/>
            <a:ext cx="7500469" cy="4740541"/>
          </a:xfrm>
          <a:noFill/>
        </p:spPr>
      </p:pic>
    </p:spTree>
    <p:extLst>
      <p:ext uri="{BB962C8B-B14F-4D97-AF65-F5344CB8AC3E}">
        <p14:creationId xmlns:p14="http://schemas.microsoft.com/office/powerpoint/2010/main" val="3666674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1143000"/>
            <a:ext cx="9144000" cy="2286000"/>
          </a:xfrm>
          <a:noFill/>
        </p:spPr>
        <p:txBody>
          <a:bodyPr/>
          <a:lstStyle/>
          <a:p>
            <a:r>
              <a:rPr lang="en-US" dirty="0"/>
              <a:t>SELECTING Domain classes</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3835198"/>
            <a:ext cx="9144000" cy="683219"/>
          </a:xfrm>
        </p:spPr>
        <p:txBody>
          <a:bodyPr/>
          <a:lstStyle/>
          <a:p>
            <a:r>
              <a:rPr lang="en-US" dirty="0"/>
              <a:t>ENHANCING our ai</a:t>
            </a:r>
          </a:p>
        </p:txBody>
      </p:sp>
    </p:spTree>
    <p:extLst>
      <p:ext uri="{BB962C8B-B14F-4D97-AF65-F5344CB8AC3E}">
        <p14:creationId xmlns:p14="http://schemas.microsoft.com/office/powerpoint/2010/main" val="167993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184728"/>
            <a:ext cx="10515600" cy="684876"/>
          </a:xfrm>
          <a:noFill/>
        </p:spPr>
        <p:txBody>
          <a:bodyPr anchor="ctr"/>
          <a:lstStyle/>
          <a:p>
            <a:r>
              <a:rPr lang="en-US" dirty="0"/>
              <a:t>domain model</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16" name="Content Placeholder 15" descr="A diagram of a family tree&#10;&#10;Description automatically generated">
            <a:extLst>
              <a:ext uri="{FF2B5EF4-FFF2-40B4-BE49-F238E27FC236}">
                <a16:creationId xmlns:a16="http://schemas.microsoft.com/office/drawing/2014/main" id="{FD5D90C5-B073-3EFC-1F19-358E4D69742F}"/>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1753754" y="834838"/>
            <a:ext cx="8684491" cy="5469125"/>
          </a:xfrm>
        </p:spPr>
      </p:pic>
    </p:spTree>
    <p:extLst>
      <p:ext uri="{BB962C8B-B14F-4D97-AF65-F5344CB8AC3E}">
        <p14:creationId xmlns:p14="http://schemas.microsoft.com/office/powerpoint/2010/main" val="2243159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57024"/>
            <a:ext cx="10515600" cy="694113"/>
          </a:xfrm>
          <a:noFill/>
        </p:spPr>
        <p:txBody>
          <a:bodyPr anchor="ctr"/>
          <a:lstStyle/>
          <a:p>
            <a:r>
              <a:rPr lang="en-US" dirty="0"/>
              <a:t>Domain Class Diagram</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8" name="Content Placeholder 7" descr="A diagram of a company&#10;&#10;Description automatically generated">
            <a:extLst>
              <a:ext uri="{FF2B5EF4-FFF2-40B4-BE49-F238E27FC236}">
                <a16:creationId xmlns:a16="http://schemas.microsoft.com/office/drawing/2014/main" id="{16FE4CB8-2A91-1887-1F39-DF93FB9A0CF7}"/>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2594264" y="672948"/>
            <a:ext cx="7003472" cy="5512103"/>
          </a:xfrm>
        </p:spPr>
      </p:pic>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0" y="295564"/>
            <a:ext cx="6172200" cy="1069386"/>
          </a:xfrm>
          <a:noFill/>
        </p:spPr>
        <p:txBody>
          <a:bodyPr anchor="b"/>
          <a:lstStyle/>
          <a:p>
            <a:r>
              <a:rPr lang="en-US" dirty="0"/>
              <a:t>Grasp Patterns used in the ai chatbot design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496291"/>
            <a:ext cx="4894006" cy="4665678"/>
          </a:xfrm>
          <a:noFill/>
        </p:spPr>
        <p:txBody>
          <a:bodyPr vert="horz" lIns="91440" tIns="45720" rIns="91440" bIns="45720" rtlCol="0" anchor="t">
            <a:normAutofit lnSpcReduction="10000"/>
          </a:bodyPr>
          <a:lstStyle/>
          <a:p>
            <a:pPr marL="342900" indent="-342900">
              <a:buFont typeface="+mj-lt"/>
              <a:buAutoNum type="arabicPeriod"/>
            </a:pPr>
            <a:r>
              <a:rPr lang="en-US" dirty="0"/>
              <a:t>For the AI Chatbot itself, this is a controller class and expert class knowing what classes need to handle what responsibilities. This mediates tasks from the other classes and controls the flow of the system. I set up other classes such as feedback analysis, bot configuration, and message handler to prevent it from becoming a god class.</a:t>
            </a:r>
          </a:p>
          <a:p>
            <a:pPr marL="342900" indent="-342900">
              <a:buFont typeface="+mj-lt"/>
              <a:buAutoNum type="arabicPeriod"/>
            </a:pPr>
            <a:r>
              <a:rPr lang="en-US" dirty="0"/>
              <a:t>The Message Handler class is an indirection class or mediator class and promotes low coupling within the system. It prevents the session class from getting entangled with the chatbot and staff classes by handling the messages and documents sent to these classes and vice versa.</a:t>
            </a:r>
          </a:p>
          <a:p>
            <a:pPr marL="342900" indent="-342900">
              <a:buFont typeface="+mj-lt"/>
              <a:buAutoNum type="arabicPeriod"/>
            </a:pPr>
            <a:r>
              <a:rPr lang="en-US" dirty="0"/>
              <a:t>The Customer Account class is a creator class. It creates a new session class to begin the conversation with the chatbot.</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{DAF1794D-FB5D-499C-B7F8-B765E6AA78F9}tf55661986_win32</Template>
  <TotalTime>289</TotalTime>
  <Words>368</Words>
  <Application>Microsoft Macintosh PowerPoint</Application>
  <PresentationFormat>Widescreen</PresentationFormat>
  <Paragraphs>41</Paragraphs>
  <Slides>16</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Aptos</vt:lpstr>
      <vt:lpstr>Arial</vt:lpstr>
      <vt:lpstr>Calibri</vt:lpstr>
      <vt:lpstr>Calibri Light</vt:lpstr>
      <vt:lpstr>Times New Roman</vt:lpstr>
      <vt:lpstr>Wingdings</vt:lpstr>
      <vt:lpstr>Custom</vt:lpstr>
      <vt:lpstr>Generative AI-Powered Customer Service Chatbot</vt:lpstr>
      <vt:lpstr>Problem Statement:</vt:lpstr>
      <vt:lpstr>THE POWER OF artificial intelligence</vt:lpstr>
      <vt:lpstr>Discovering stakeholder’s needs</vt:lpstr>
      <vt:lpstr>Ai chatbot use cases</vt:lpstr>
      <vt:lpstr>SELECTING Domain classes</vt:lpstr>
      <vt:lpstr>domain model</vt:lpstr>
      <vt:lpstr>Domain Class Diagram</vt:lpstr>
      <vt:lpstr>Grasp Patterns used in the ai chatbot design</vt:lpstr>
      <vt:lpstr>Other Design Patterns &amp; architecture used in the ai chatbot design</vt:lpstr>
      <vt:lpstr>Interaction Sequence Diagram</vt:lpstr>
      <vt:lpstr>State diagram</vt:lpstr>
      <vt:lpstr>Swimlanes diagram</vt:lpstr>
      <vt:lpstr>Component diagram</vt:lpstr>
      <vt:lpstr>Cloud deployment diagram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AI-Powered Customer Service Chatbot</dc:title>
  <dc:creator>Bradley, Joshua Taylor</dc:creator>
  <cp:lastModifiedBy>Joshua Bradley</cp:lastModifiedBy>
  <cp:revision>40</cp:revision>
  <dcterms:created xsi:type="dcterms:W3CDTF">2024-04-16T00:00:18Z</dcterms:created>
  <dcterms:modified xsi:type="dcterms:W3CDTF">2024-04-25T20:22:27Z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